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70" r:id="rId2"/>
    <p:sldId id="272" r:id="rId3"/>
    <p:sldId id="273" r:id="rId4"/>
    <p:sldId id="275" r:id="rId5"/>
    <p:sldId id="276" r:id="rId6"/>
    <p:sldId id="277" r:id="rId7"/>
    <p:sldId id="278" r:id="rId8"/>
    <p:sldId id="279" r:id="rId9"/>
    <p:sldId id="280" r:id="rId10"/>
    <p:sldId id="285" r:id="rId11"/>
    <p:sldId id="282" r:id="rId12"/>
    <p:sldId id="283" r:id="rId13"/>
    <p:sldId id="286" r:id="rId14"/>
    <p:sldId id="284" r:id="rId15"/>
  </p:sldIdLst>
  <p:sldSz cx="9144000" cy="6858000" type="screen4x3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D6"/>
    <a:srgbClr val="0B4CA0"/>
    <a:srgbClr val="F68C1E"/>
    <a:srgbClr val="799A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18" d="100"/>
          <a:sy n="118" d="100"/>
        </p:scale>
        <p:origin x="124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8C477-281C-494A-8E98-9E908D4E18B2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6431"/>
            <a:ext cx="543814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54AB4-AE23-4441-BD68-40B41B2225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171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F1C62-B543-4D3F-A670-746945014B9F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81344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F1C62-B543-4D3F-A670-746945014B9F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8134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F1C62-B543-4D3F-A670-746945014B9F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81344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F1C62-B543-4D3F-A670-746945014B9F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81344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F1C62-B543-4D3F-A670-746945014B9F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8134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F1C62-B543-4D3F-A670-746945014B9F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8134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F1C62-B543-4D3F-A670-746945014B9F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8134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F1C62-B543-4D3F-A670-746945014B9F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8134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F1C62-B543-4D3F-A670-746945014B9F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8134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F1C62-B543-4D3F-A670-746945014B9F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8134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F1C62-B543-4D3F-A670-746945014B9F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8134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F1C62-B543-4D3F-A670-746945014B9F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8134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F1C62-B543-4D3F-A670-746945014B9F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8134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EB27-80CB-4225-9AC7-5F5388665027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6D67-3893-4538-966B-0D811DA0B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23349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EB27-80CB-4225-9AC7-5F5388665027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6D67-3893-4538-966B-0D811DA0B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14733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EB27-80CB-4225-9AC7-5F5388665027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6D67-3893-4538-966B-0D811DA0B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33279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EB27-80CB-4225-9AC7-5F5388665027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6D67-3893-4538-966B-0D811DA0B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71435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EB27-80CB-4225-9AC7-5F5388665027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6D67-3893-4538-966B-0D811DA0B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331266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EB27-80CB-4225-9AC7-5F5388665027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6D67-3893-4538-966B-0D811DA0B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67819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EB27-80CB-4225-9AC7-5F5388665027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6D67-3893-4538-966B-0D811DA0B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59149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EB27-80CB-4225-9AC7-5F5388665027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6D67-3893-4538-966B-0D811DA0B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689544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EB27-80CB-4225-9AC7-5F5388665027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6D67-3893-4538-966B-0D811DA0B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39447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EB27-80CB-4225-9AC7-5F5388665027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6D67-3893-4538-966B-0D811DA0B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80249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1EB27-80CB-4225-9AC7-5F5388665027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36D67-3893-4538-966B-0D811DA0B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392333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1EB27-80CB-4225-9AC7-5F5388665027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36D67-3893-4538-966B-0D811DA0BE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885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://www.i-teco.ru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ervionica.ru/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tif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0" y="6471001"/>
            <a:ext cx="9144000" cy="395811"/>
          </a:xfrm>
          <a:prstGeom prst="rect">
            <a:avLst/>
          </a:prstGeom>
          <a:gradFill flip="none" rotWithShape="1">
            <a:gsLst>
              <a:gs pos="0">
                <a:srgbClr val="0091D6"/>
              </a:gs>
              <a:gs pos="100000">
                <a:srgbClr val="0B4CA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gradFill>
            <a:gsLst>
              <a:gs pos="0">
                <a:srgbClr val="0091D6"/>
              </a:gs>
              <a:gs pos="100000">
                <a:srgbClr val="0B4CA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Сервисная облачная платформа</a:t>
            </a:r>
            <a:endParaRPr lang="ru-RU"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227" y="6508681"/>
            <a:ext cx="1274997" cy="2929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76" y="6493996"/>
            <a:ext cx="2016223" cy="364004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0" y="-1"/>
            <a:ext cx="9144000" cy="836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47" y="3438785"/>
            <a:ext cx="2722131" cy="21243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372" y="1985318"/>
            <a:ext cx="86332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B4C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Применение </a:t>
            </a:r>
            <a:r>
              <a:rPr lang="ru-RU" sz="3200" dirty="0">
                <a:solidFill>
                  <a:srgbClr val="0B4C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корпоративных </a:t>
            </a:r>
            <a:r>
              <a:rPr lang="ru-RU" sz="3200" dirty="0" smtClean="0">
                <a:solidFill>
                  <a:srgbClr val="0B4C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решений</a:t>
            </a:r>
            <a:r>
              <a:rPr lang="en-US" sz="3200" dirty="0">
                <a:solidFill>
                  <a:srgbClr val="0B4C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25186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0" y="6471001"/>
            <a:ext cx="9144000" cy="395811"/>
          </a:xfrm>
          <a:prstGeom prst="rect">
            <a:avLst/>
          </a:prstGeom>
          <a:gradFill flip="none" rotWithShape="1">
            <a:gsLst>
              <a:gs pos="0">
                <a:srgbClr val="0091D6"/>
              </a:gs>
              <a:gs pos="100000">
                <a:srgbClr val="0B4CA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227" y="6508681"/>
            <a:ext cx="1274997" cy="2929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76" y="6493996"/>
            <a:ext cx="2016223" cy="36400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51280" y="1263333"/>
            <a:ext cx="85911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000" dirty="0">
                <a:solidFill>
                  <a:srgbClr val="0B4C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Конец 2013 года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старт проекта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РУ-СТЭК</a:t>
            </a:r>
          </a:p>
          <a:p>
            <a:pPr>
              <a:lnSpc>
                <a:spcPct val="200000"/>
              </a:lnSpc>
            </a:pPr>
            <a:r>
              <a:rPr lang="ru-RU" sz="2000" dirty="0">
                <a:solidFill>
                  <a:srgbClr val="0B4C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Конец 2014 года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создание собственного стенда. </a:t>
            </a:r>
          </a:p>
          <a:p>
            <a:pPr>
              <a:lnSpc>
                <a:spcPct val="200000"/>
              </a:lnSpc>
            </a:pPr>
            <a:r>
              <a:rPr lang="ru-RU" sz="2000" dirty="0">
                <a:solidFill>
                  <a:srgbClr val="0B4C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Конец 2014 года – начало 2015 года 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развернуто 3 стенда на площадках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Заказчиков</a:t>
            </a:r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963038"/>
          </a:xfrm>
          <a:prstGeom prst="rect">
            <a:avLst/>
          </a:prstGeom>
          <a:gradFill>
            <a:gsLst>
              <a:gs pos="0">
                <a:srgbClr val="0091D6"/>
              </a:gs>
              <a:gs pos="100000">
                <a:srgbClr val="0B4CA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Вехи платформы </a:t>
            </a:r>
            <a:r>
              <a:rPr lang="ru-RU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Ру-Стэк</a:t>
            </a:r>
            <a:endParaRPr lang="ru-RU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5733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0" y="6471001"/>
            <a:ext cx="9144000" cy="395811"/>
          </a:xfrm>
          <a:prstGeom prst="rect">
            <a:avLst/>
          </a:prstGeom>
          <a:gradFill flip="none" rotWithShape="1">
            <a:gsLst>
              <a:gs pos="0">
                <a:srgbClr val="0091D6"/>
              </a:gs>
              <a:gs pos="100000">
                <a:srgbClr val="0B4CA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227" y="6508681"/>
            <a:ext cx="1274997" cy="2929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76" y="6493996"/>
            <a:ext cx="2016223" cy="36400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0" y="0"/>
            <a:ext cx="9144000" cy="963038"/>
          </a:xfrm>
          <a:prstGeom prst="rect">
            <a:avLst/>
          </a:prstGeom>
          <a:gradFill>
            <a:gsLst>
              <a:gs pos="0">
                <a:srgbClr val="0091D6"/>
              </a:gs>
              <a:gs pos="100000">
                <a:srgbClr val="0B4CA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SDN </a:t>
            </a: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составе </a:t>
            </a:r>
            <a:r>
              <a:rPr lang="ru-RU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Ру-Стэк</a:t>
            </a:r>
            <a:endParaRPr lang="ru-RU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88544" y="3855232"/>
            <a:ext cx="3467432" cy="763341"/>
          </a:xfrm>
          <a:prstGeom prst="rect">
            <a:avLst/>
          </a:prstGeom>
          <a:solidFill>
            <a:schemeClr val="bg1"/>
          </a:solidFill>
          <a:ln w="9525">
            <a:solidFill>
              <a:srgbClr val="0B4CA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r>
              <a:rPr lang="ru-RU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Единая система управления функциями сетевой безопасности (межсетевыми экранами)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88544" y="5540163"/>
            <a:ext cx="3467432" cy="763341"/>
          </a:xfrm>
          <a:prstGeom prst="rect">
            <a:avLst/>
          </a:prstGeom>
          <a:solidFill>
            <a:schemeClr val="bg1"/>
          </a:solidFill>
          <a:ln w="9525">
            <a:solidFill>
              <a:srgbClr val="0B4CA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r>
              <a:rPr lang="ru-RU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Единая система управления трафиком в рамках облачной платформы (в </a:t>
            </a:r>
            <a:r>
              <a:rPr lang="ru-RU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т.ч</a:t>
            </a:r>
            <a:r>
              <a:rPr lang="ru-RU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обеспечение </a:t>
            </a:r>
            <a:r>
              <a:rPr lang="en-US" sz="12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QoS</a:t>
            </a:r>
            <a:r>
              <a:rPr lang="ru-RU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каждую </a:t>
            </a:r>
            <a:r>
              <a:rPr lang="en-US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VM)</a:t>
            </a:r>
            <a:endParaRPr lang="ru-RU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20073" y="2127040"/>
            <a:ext cx="3456386" cy="770203"/>
          </a:xfrm>
          <a:prstGeom prst="rect">
            <a:avLst/>
          </a:prstGeom>
          <a:solidFill>
            <a:schemeClr val="bg1"/>
          </a:solidFill>
          <a:ln w="9525">
            <a:solidFill>
              <a:srgbClr val="0091D6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r>
              <a:rPr lang="en-US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Disaster Recovery (</a:t>
            </a:r>
            <a:r>
              <a:rPr lang="ru-RU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автоматизация миграции виртуальных ресурсов облачной платформы и пользователей между </a:t>
            </a:r>
            <a:r>
              <a:rPr lang="ru-RU" sz="1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ЦОДами</a:t>
            </a:r>
            <a:r>
              <a:rPr lang="ru-RU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ru-RU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88543" y="2991136"/>
            <a:ext cx="3467433" cy="763341"/>
          </a:xfrm>
          <a:prstGeom prst="rect">
            <a:avLst/>
          </a:prstGeom>
          <a:solidFill>
            <a:schemeClr val="bg1"/>
          </a:solidFill>
          <a:ln w="9525">
            <a:solidFill>
              <a:srgbClr val="0B4CA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r>
              <a:rPr lang="ru-RU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Взаимодействие различных сред виртуализации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220070" y="2997998"/>
            <a:ext cx="3456387" cy="763341"/>
          </a:xfrm>
          <a:prstGeom prst="rect">
            <a:avLst/>
          </a:prstGeom>
          <a:solidFill>
            <a:schemeClr val="bg1"/>
          </a:solidFill>
          <a:ln w="9525">
            <a:solidFill>
              <a:srgbClr val="0091D6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r>
              <a:rPr lang="ru-RU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Автоматизация миграции виртуальных ресурсов пользователей по запросу</a:t>
            </a:r>
            <a:endParaRPr lang="ru-RU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20072" y="3890841"/>
            <a:ext cx="3456387" cy="777751"/>
          </a:xfrm>
          <a:prstGeom prst="rect">
            <a:avLst/>
          </a:prstGeom>
          <a:solidFill>
            <a:schemeClr val="bg1"/>
          </a:solidFill>
          <a:ln w="9525">
            <a:solidFill>
              <a:srgbClr val="0091D6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r>
              <a:rPr lang="ru-RU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Независимость от физической инфраструктуры, связывающей </a:t>
            </a:r>
            <a:r>
              <a:rPr lang="ru-RU" sz="1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ЦОДы</a:t>
            </a:r>
            <a:r>
              <a:rPr lang="ru-RU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220070" y="5540162"/>
            <a:ext cx="3456387" cy="763341"/>
          </a:xfrm>
          <a:prstGeom prst="rect">
            <a:avLst/>
          </a:prstGeom>
          <a:solidFill>
            <a:schemeClr val="bg1"/>
          </a:solidFill>
          <a:ln w="9525">
            <a:solidFill>
              <a:srgbClr val="0091D6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r>
              <a:rPr lang="ru-RU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Автоматизация развертывания виртуальных сетей</a:t>
            </a:r>
            <a:endParaRPr lang="ru-RU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6065" y="976816"/>
            <a:ext cx="8655287" cy="695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счет использования в составе </a:t>
            </a:r>
            <a:r>
              <a:rPr lang="ru-RU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Ру-Стэк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технологии </a:t>
            </a:r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SDN</a:t>
            </a:r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(Software Defined Network) </a:t>
            </a:r>
            <a:r>
              <a:rPr lang="ru-RU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обеспечивается автоматизация функций управления виртуальными сетями и трафиком: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1936" y="1694992"/>
            <a:ext cx="3138868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rgbClr val="0B4C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одного </a:t>
            </a:r>
            <a:r>
              <a:rPr lang="ru-RU" sz="1400" dirty="0" err="1" smtClean="0">
                <a:solidFill>
                  <a:srgbClr val="0B4C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ЦОДа</a:t>
            </a:r>
            <a:r>
              <a:rPr lang="ru-RU" sz="1400" dirty="0" smtClean="0">
                <a:solidFill>
                  <a:srgbClr val="0B4C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400" dirty="0">
              <a:solidFill>
                <a:srgbClr val="0B4C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11884" y="1711542"/>
            <a:ext cx="3510848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rgbClr val="0091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</a:t>
            </a:r>
            <a:r>
              <a:rPr lang="ru-RU" sz="1400" dirty="0" err="1" smtClean="0">
                <a:solidFill>
                  <a:srgbClr val="0091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мультиЦОДовой</a:t>
            </a:r>
            <a:r>
              <a:rPr lang="ru-RU" sz="1400" dirty="0" smtClean="0">
                <a:solidFill>
                  <a:srgbClr val="0091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платформы:</a:t>
            </a:r>
            <a:endParaRPr lang="ru-RU" sz="1400" dirty="0">
              <a:solidFill>
                <a:srgbClr val="0091D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88544" y="4676067"/>
            <a:ext cx="3467432" cy="763341"/>
          </a:xfrm>
          <a:prstGeom prst="rect">
            <a:avLst/>
          </a:prstGeom>
          <a:solidFill>
            <a:schemeClr val="bg1"/>
          </a:solidFill>
          <a:ln w="9525">
            <a:solidFill>
              <a:srgbClr val="0B4CA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r>
              <a:rPr lang="ru-RU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Единая система управления сетевыми функциями облачной платформы (</a:t>
            </a:r>
            <a:r>
              <a:rPr lang="en-US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VPN, </a:t>
            </a:r>
            <a:r>
              <a:rPr lang="ru-RU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балансировка сетевой нагрузки</a:t>
            </a:r>
            <a:r>
              <a:rPr lang="en-US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ru-RU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88543" y="2127040"/>
            <a:ext cx="3467433" cy="763341"/>
          </a:xfrm>
          <a:prstGeom prst="rect">
            <a:avLst/>
          </a:prstGeom>
          <a:solidFill>
            <a:schemeClr val="bg1"/>
          </a:solidFill>
          <a:ln w="9525">
            <a:solidFill>
              <a:srgbClr val="0B4CA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r>
              <a:rPr lang="ru-RU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Автоматизация развертывания виртуальных сетей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220070" y="4733665"/>
            <a:ext cx="3456387" cy="777751"/>
          </a:xfrm>
          <a:prstGeom prst="rect">
            <a:avLst/>
          </a:prstGeom>
          <a:solidFill>
            <a:schemeClr val="bg1"/>
          </a:solidFill>
          <a:ln w="9525">
            <a:solidFill>
              <a:srgbClr val="0091D6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r>
              <a:rPr lang="ru-RU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распространения общих виртуальных сетей между </a:t>
            </a:r>
            <a:r>
              <a:rPr lang="ru-RU" sz="1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ЦОДами</a:t>
            </a:r>
            <a:endParaRPr lang="ru-RU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09" y="2270928"/>
            <a:ext cx="482425" cy="48242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19" y="3120385"/>
            <a:ext cx="482425" cy="48242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19" y="3995689"/>
            <a:ext cx="482425" cy="48242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19" y="4881327"/>
            <a:ext cx="482425" cy="48242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19" y="5680620"/>
            <a:ext cx="482425" cy="4824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104" y="2241744"/>
            <a:ext cx="539550" cy="53955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961" y="3129897"/>
            <a:ext cx="539550" cy="53955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590" y="4012306"/>
            <a:ext cx="539550" cy="53955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779" y="4881327"/>
            <a:ext cx="539550" cy="539550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780" y="5670892"/>
            <a:ext cx="539550" cy="53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1325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0" y="6471001"/>
            <a:ext cx="9144000" cy="395811"/>
          </a:xfrm>
          <a:prstGeom prst="rect">
            <a:avLst/>
          </a:prstGeom>
          <a:gradFill flip="none" rotWithShape="1">
            <a:gsLst>
              <a:gs pos="0">
                <a:srgbClr val="0091D6"/>
              </a:gs>
              <a:gs pos="100000">
                <a:srgbClr val="0B4CA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227" y="6508681"/>
            <a:ext cx="1274997" cy="2929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76" y="6493996"/>
            <a:ext cx="2016223" cy="36400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0" y="0"/>
            <a:ext cx="9144000" cy="963038"/>
          </a:xfrm>
          <a:prstGeom prst="rect">
            <a:avLst/>
          </a:prstGeom>
          <a:gradFill>
            <a:gsLst>
              <a:gs pos="0">
                <a:srgbClr val="0091D6"/>
              </a:gs>
              <a:gs pos="100000">
                <a:srgbClr val="0B4CA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Архитектура типовой площадки</a:t>
            </a:r>
            <a:endParaRPr lang="ru-RU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43" y="1124744"/>
            <a:ext cx="7429361" cy="517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14547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0" y="6471001"/>
            <a:ext cx="9144000" cy="395811"/>
          </a:xfrm>
          <a:prstGeom prst="rect">
            <a:avLst/>
          </a:prstGeom>
          <a:gradFill flip="none" rotWithShape="1">
            <a:gsLst>
              <a:gs pos="13000">
                <a:srgbClr val="5B88C0"/>
              </a:gs>
              <a:gs pos="100000">
                <a:srgbClr val="6CBDF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227" y="6508681"/>
            <a:ext cx="1274997" cy="2929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76" y="6493996"/>
            <a:ext cx="2016223" cy="364004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0" y="-1"/>
            <a:ext cx="9144000" cy="828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Ру-Стэк</a:t>
            </a:r>
            <a:r>
              <a:rPr lang="en-US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решает комплекс задач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792501" y="1988840"/>
            <a:ext cx="5731826" cy="50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r>
              <a:rPr lang="ru-RU" sz="1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Автоматизация работы с пользователями (портал, Личный кабинет, уведомления)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792501" y="2708920"/>
            <a:ext cx="5731826" cy="50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r>
              <a:rPr lang="ru-RU" sz="1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Автоматизированное подключение и управление сервисами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792502" y="3429000"/>
            <a:ext cx="5731826" cy="50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r>
              <a:rPr lang="ru-RU" sz="1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Централизованное администрирование сервисов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792500" y="1268760"/>
            <a:ext cx="5731827" cy="50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r>
              <a:rPr lang="ru-RU" sz="1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облачных сервисов </a:t>
            </a:r>
            <a:r>
              <a:rPr lang="en-US" sz="15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IaaS</a:t>
            </a:r>
            <a:r>
              <a:rPr lang="en-US" sz="1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PaaS</a:t>
            </a:r>
            <a:r>
              <a:rPr lang="en-US" sz="1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SaaS</a:t>
            </a:r>
            <a:endParaRPr lang="ru-RU" sz="15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792500" y="4149080"/>
            <a:ext cx="5731828" cy="50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r>
              <a:rPr lang="ru-RU" sz="1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 потребления ресурсов и сервисов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1792501" y="4869160"/>
            <a:ext cx="5731827" cy="50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r>
              <a:rPr lang="ru-RU" sz="1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Интеграция с внешними </a:t>
            </a:r>
            <a:r>
              <a:rPr lang="ru-RU" sz="15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биллинговыми</a:t>
            </a:r>
            <a:r>
              <a:rPr lang="ru-RU" sz="1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системами</a:t>
            </a:r>
          </a:p>
        </p:txBody>
      </p:sp>
      <p:pic>
        <p:nvPicPr>
          <p:cNvPr id="3074" name="Picture 2" descr="C:\Users\kuzovkina\Downloads\1410289139_f00c-128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086" y="1268760"/>
            <a:ext cx="363594" cy="48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Users\kuzovkina\Downloads\1410289139_f00c-128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086" y="1988840"/>
            <a:ext cx="363594" cy="48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kuzovkina\Downloads\1410289139_f00c-128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086" y="2708920"/>
            <a:ext cx="363594" cy="48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kuzovkina\Downloads\1410289139_f00c-128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086" y="3429000"/>
            <a:ext cx="363594" cy="48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kuzovkina\Downloads\1410289139_f00c-128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086" y="4149080"/>
            <a:ext cx="363594" cy="48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C:\Users\kuzovkina\Downloads\1410289139_f00c-128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086" y="4869160"/>
            <a:ext cx="363594" cy="48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Прямоугольник 42"/>
          <p:cNvSpPr/>
          <p:nvPr/>
        </p:nvSpPr>
        <p:spPr>
          <a:xfrm>
            <a:off x="1792499" y="5589240"/>
            <a:ext cx="5731827" cy="50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r>
              <a:rPr lang="ru-RU" sz="1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Интеграция с внешними сервисами и облачными платформами</a:t>
            </a:r>
          </a:p>
        </p:txBody>
      </p:sp>
      <p:pic>
        <p:nvPicPr>
          <p:cNvPr id="44" name="Picture 2" descr="C:\Users\kuzovkina\Downloads\1410289139_f00c-128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084" y="5589240"/>
            <a:ext cx="363594" cy="48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355976" y="6529545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16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0"/>
            <a:ext cx="9144000" cy="963038"/>
          </a:xfrm>
          <a:prstGeom prst="rect">
            <a:avLst/>
          </a:prstGeom>
          <a:gradFill>
            <a:gsLst>
              <a:gs pos="0">
                <a:srgbClr val="0091D6"/>
              </a:gs>
              <a:gs pos="100000">
                <a:srgbClr val="0B4CA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</a:t>
            </a: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-Стек решает следующие задачи</a:t>
            </a:r>
            <a:endParaRPr lang="ru-RU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1654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0" y="6471001"/>
            <a:ext cx="9144000" cy="395811"/>
          </a:xfrm>
          <a:prstGeom prst="rect">
            <a:avLst/>
          </a:prstGeom>
          <a:gradFill flip="none" rotWithShape="1">
            <a:gsLst>
              <a:gs pos="0">
                <a:srgbClr val="0091D6"/>
              </a:gs>
              <a:gs pos="100000">
                <a:srgbClr val="0B4CA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1340768"/>
          </a:xfrm>
          <a:prstGeom prst="rect">
            <a:avLst/>
          </a:prstGeom>
          <a:gradFill>
            <a:gsLst>
              <a:gs pos="0">
                <a:srgbClr val="0091D6"/>
              </a:gs>
              <a:gs pos="100000">
                <a:srgbClr val="0B4CA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Сервисная облачная платформа</a:t>
            </a:r>
            <a:endParaRPr lang="ru-RU" sz="3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227" y="6508681"/>
            <a:ext cx="1274997" cy="2929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76" y="6493996"/>
            <a:ext cx="2016223" cy="364004"/>
          </a:xfrm>
          <a:prstGeom prst="rect">
            <a:avLst/>
          </a:prstGeom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0" y="-1"/>
            <a:ext cx="9144000" cy="836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3538"/>
            <a:ext cx="4708128" cy="20414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0" y="1827902"/>
            <a:ext cx="430935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Черевков Алексей</a:t>
            </a:r>
          </a:p>
          <a:p>
            <a:pPr>
              <a:lnSpc>
                <a:spcPct val="200000"/>
              </a:lnSpc>
            </a:pPr>
            <a:r>
              <a:rPr lang="ru-RU" sz="2000" b="1" dirty="0" smtClean="0">
                <a:solidFill>
                  <a:srgbClr val="0B4C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+ 7 (926) 442-54-56</a:t>
            </a:r>
            <a:endParaRPr lang="en-US" sz="2000" b="1" dirty="0" smtClean="0">
              <a:solidFill>
                <a:srgbClr val="0B4C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000" b="1" dirty="0" smtClean="0">
                <a:solidFill>
                  <a:srgbClr val="0B4C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cherevkov@servionica.ru</a:t>
            </a:r>
            <a:endParaRPr lang="ru-RU" sz="2000" b="1" dirty="0" smtClean="0">
              <a:solidFill>
                <a:srgbClr val="0B4C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200000"/>
              </a:lnSpc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Руководитель направления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IaaS</a:t>
            </a:r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200000"/>
              </a:lnSpc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Компания «</a:t>
            </a:r>
            <a:r>
              <a:rPr lang="ru-RU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Сервионика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www.servionica.ru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|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7"/>
              </a:rPr>
              <a:t>www.i-teco.ru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4337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0" y="6471001"/>
            <a:ext cx="9144000" cy="395811"/>
          </a:xfrm>
          <a:prstGeom prst="rect">
            <a:avLst/>
          </a:prstGeom>
          <a:gradFill flip="none" rotWithShape="1">
            <a:gsLst>
              <a:gs pos="0">
                <a:srgbClr val="0091D6"/>
              </a:gs>
              <a:gs pos="100000">
                <a:srgbClr val="0B4CA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227" y="6508681"/>
            <a:ext cx="1274997" cy="2929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76" y="6493996"/>
            <a:ext cx="2016223" cy="36400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51281" y="1973450"/>
            <a:ext cx="859115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400"/>
              </a:spcAft>
              <a:buClr>
                <a:srgbClr val="0B4CA0"/>
              </a:buClr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Входит в группу компаний </a:t>
            </a:r>
            <a:r>
              <a:rPr lang="ru-RU" sz="2000" dirty="0" smtClean="0">
                <a:solidFill>
                  <a:srgbClr val="0091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«Ай-Теко»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285750" indent="-285750" algn="just">
              <a:lnSpc>
                <a:spcPct val="150000"/>
              </a:lnSpc>
              <a:spcAft>
                <a:spcPts val="400"/>
              </a:spcAft>
              <a:buClr>
                <a:srgbClr val="0B4CA0"/>
              </a:buClr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91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сервисных подразделений;</a:t>
            </a:r>
          </a:p>
          <a:p>
            <a:pPr marL="285750" indent="-285750" algn="just">
              <a:lnSpc>
                <a:spcPct val="150000"/>
              </a:lnSpc>
              <a:spcAft>
                <a:spcPts val="400"/>
              </a:spcAft>
              <a:buClr>
                <a:srgbClr val="0B4CA0"/>
              </a:buClr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91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128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компаний-партнеров в </a:t>
            </a:r>
            <a:r>
              <a:rPr lang="ru-RU" sz="2000" dirty="0" smtClean="0">
                <a:solidFill>
                  <a:srgbClr val="0091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85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регионах РФ;</a:t>
            </a:r>
          </a:p>
          <a:p>
            <a:pPr marL="285750" indent="-285750" algn="just">
              <a:lnSpc>
                <a:spcPct val="150000"/>
              </a:lnSpc>
              <a:spcAft>
                <a:spcPts val="400"/>
              </a:spcAft>
              <a:buClr>
                <a:srgbClr val="0B4CA0"/>
              </a:buClr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Количество сотрудников – более </a:t>
            </a:r>
            <a:r>
              <a:rPr lang="ru-RU" sz="2000" dirty="0" smtClean="0">
                <a:solidFill>
                  <a:srgbClr val="0091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1000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</a:t>
            </a:r>
          </a:p>
          <a:p>
            <a:pPr marL="285750" indent="-285750" algn="just">
              <a:lnSpc>
                <a:spcPct val="150000"/>
              </a:lnSpc>
              <a:spcAft>
                <a:spcPts val="400"/>
              </a:spcAft>
              <a:buClr>
                <a:srgbClr val="0B4CA0"/>
              </a:buClr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Собственный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ЦОД </a:t>
            </a:r>
            <a:r>
              <a:rPr lang="ru-RU" sz="2000" dirty="0">
                <a:solidFill>
                  <a:srgbClr val="0091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«ТрастИнфо»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КЦ </a:t>
            </a:r>
            <a:r>
              <a:rPr lang="ru-RU" sz="2000" dirty="0">
                <a:solidFill>
                  <a:srgbClr val="0091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</a:t>
            </a:r>
            <a:r>
              <a:rPr lang="ru-RU" sz="2000" dirty="0" err="1">
                <a:solidFill>
                  <a:srgbClr val="0091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Лоджиколл</a:t>
            </a:r>
            <a:r>
              <a:rPr lang="ru-RU" sz="2000" dirty="0" smtClean="0">
                <a:solidFill>
                  <a:srgbClr val="0091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285750" indent="-285750" algn="just">
              <a:lnSpc>
                <a:spcPct val="150000"/>
              </a:lnSpc>
              <a:spcAft>
                <a:spcPts val="400"/>
              </a:spcAft>
              <a:buClr>
                <a:srgbClr val="0B4CA0"/>
              </a:buClr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Собственное публичное облако </a:t>
            </a:r>
            <a:r>
              <a:rPr lang="ru-RU" sz="2000" dirty="0" smtClean="0">
                <a:solidFill>
                  <a:srgbClr val="0091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</a:t>
            </a:r>
            <a:r>
              <a:rPr lang="en-US" sz="2000" dirty="0" smtClean="0">
                <a:solidFill>
                  <a:srgbClr val="0091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MakeCloud</a:t>
            </a:r>
            <a:r>
              <a:rPr lang="ru-RU" sz="2000" dirty="0" smtClean="0">
                <a:solidFill>
                  <a:srgbClr val="0091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 marL="285750" indent="-285750" algn="just">
              <a:lnSpc>
                <a:spcPct val="150000"/>
              </a:lnSpc>
              <a:spcAft>
                <a:spcPts val="400"/>
              </a:spcAft>
              <a:buClr>
                <a:srgbClr val="0B4CA0"/>
              </a:buClr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Собственное частное облако </a:t>
            </a:r>
            <a:r>
              <a:rPr lang="ru-RU" sz="2000" dirty="0" smtClean="0">
                <a:solidFill>
                  <a:srgbClr val="0091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</a:t>
            </a:r>
            <a:r>
              <a:rPr lang="en-US" sz="2000" dirty="0" err="1" smtClean="0">
                <a:solidFill>
                  <a:srgbClr val="0091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eCloud</a:t>
            </a:r>
            <a:r>
              <a:rPr lang="ru-RU" sz="2000" dirty="0" smtClean="0">
                <a:solidFill>
                  <a:srgbClr val="0091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963038"/>
          </a:xfrm>
          <a:prstGeom prst="rect">
            <a:avLst/>
          </a:prstGeom>
          <a:gradFill>
            <a:gsLst>
              <a:gs pos="0">
                <a:srgbClr val="0091D6"/>
              </a:gs>
              <a:gs pos="100000">
                <a:srgbClr val="0B4CA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Краткая информация о компании «</a:t>
            </a:r>
            <a:r>
              <a:rPr lang="ru-RU" sz="2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Сервионика</a:t>
            </a: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  <a:endParaRPr lang="ru-RU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4706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0" y="6471001"/>
            <a:ext cx="9144000" cy="395811"/>
          </a:xfrm>
          <a:prstGeom prst="rect">
            <a:avLst/>
          </a:prstGeom>
          <a:gradFill flip="none" rotWithShape="1">
            <a:gsLst>
              <a:gs pos="0">
                <a:srgbClr val="0091D6"/>
              </a:gs>
              <a:gs pos="100000">
                <a:srgbClr val="0B4CA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963038"/>
          </a:xfrm>
          <a:prstGeom prst="rect">
            <a:avLst/>
          </a:prstGeom>
          <a:gradFill>
            <a:gsLst>
              <a:gs pos="0">
                <a:srgbClr val="0091D6"/>
              </a:gs>
              <a:gs pos="100000">
                <a:srgbClr val="0B4CA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Развитие облачных решений компании</a:t>
            </a:r>
            <a:endParaRPr lang="ru-RU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227" y="6508681"/>
            <a:ext cx="1274997" cy="2929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76" y="6493996"/>
            <a:ext cx="2016223" cy="364004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>
            <a:off x="166976" y="5440429"/>
            <a:ext cx="8744702" cy="176195"/>
          </a:xfrm>
          <a:prstGeom prst="rightArrow">
            <a:avLst/>
          </a:prstGeom>
          <a:gradFill flip="none" rotWithShape="1">
            <a:gsLst>
              <a:gs pos="0">
                <a:srgbClr val="0091D6"/>
              </a:gs>
              <a:gs pos="100000">
                <a:srgbClr val="0B4CA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89391" y="5584445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7704" y="5584445"/>
            <a:ext cx="5723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89861" y="5584445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69912" y="5584445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29167" y="5584445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83" y="3776030"/>
            <a:ext cx="1034851" cy="848728"/>
          </a:xfrm>
          <a:prstGeom prst="rect">
            <a:avLst/>
          </a:prstGeom>
        </p:spPr>
      </p:pic>
      <p:pic>
        <p:nvPicPr>
          <p:cNvPr id="14" name="Picture 2" descr="C:\Docs\Разное\Логотипы Ай-Теко\logo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117" y="3311082"/>
            <a:ext cx="1131685" cy="434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341" y="2698340"/>
            <a:ext cx="892822" cy="60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Группа 16"/>
          <p:cNvGrpSpPr>
            <a:grpSpLocks noChangeAspect="1"/>
          </p:cNvGrpSpPr>
          <p:nvPr/>
        </p:nvGrpSpPr>
        <p:grpSpPr>
          <a:xfrm>
            <a:off x="4716018" y="1704541"/>
            <a:ext cx="1152127" cy="1152127"/>
            <a:chOff x="5292082" y="1932443"/>
            <a:chExt cx="1439192" cy="1439192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2082" y="1932443"/>
              <a:ext cx="1439192" cy="1439192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562728" y="2396203"/>
              <a:ext cx="855430" cy="6535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1">
                      <a:lumMod val="75000"/>
                    </a:schemeClr>
                  </a:solidFill>
                </a:rPr>
                <a:t>Hybrid</a:t>
              </a:r>
            </a:p>
            <a:p>
              <a:pPr algn="ctr"/>
              <a:r>
                <a:rPr lang="en-US" sz="1400" b="1" dirty="0">
                  <a:solidFill>
                    <a:schemeClr val="accent1">
                      <a:lumMod val="75000"/>
                    </a:schemeClr>
                  </a:solidFill>
                </a:rPr>
                <a:t>Cloud</a:t>
              </a:r>
              <a:endParaRPr lang="ru-RU" sz="1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20" name="Группа 19"/>
          <p:cNvGrpSpPr>
            <a:grpSpLocks noChangeAspect="1"/>
          </p:cNvGrpSpPr>
          <p:nvPr/>
        </p:nvGrpSpPr>
        <p:grpSpPr>
          <a:xfrm>
            <a:off x="7683227" y="2215944"/>
            <a:ext cx="1390480" cy="1008111"/>
            <a:chOff x="2843808" y="3196208"/>
            <a:chExt cx="4105275" cy="2976364"/>
          </a:xfrm>
        </p:grpSpPr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4077072"/>
              <a:ext cx="4105275" cy="2095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Прямоугольник с двумя скругленными соседними углами 22"/>
            <p:cNvSpPr/>
            <p:nvPr/>
          </p:nvSpPr>
          <p:spPr>
            <a:xfrm>
              <a:off x="3004096" y="3717032"/>
              <a:ext cx="3800152" cy="504056"/>
            </a:xfrm>
            <a:prstGeom prst="round2Same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24" name="Прямоугольник с двумя скругленными соседними углами 23"/>
            <p:cNvSpPr/>
            <p:nvPr/>
          </p:nvSpPr>
          <p:spPr>
            <a:xfrm>
              <a:off x="2996369" y="3196208"/>
              <a:ext cx="3800152" cy="504056"/>
            </a:xfrm>
            <a:prstGeom prst="round2SameRect">
              <a:avLst/>
            </a:prstGeom>
            <a:solidFill>
              <a:schemeClr val="accent5">
                <a:lumMod val="40000"/>
                <a:lumOff val="60000"/>
                <a:alpha val="39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07504" y="4485161"/>
            <a:ext cx="13086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Запуск </a:t>
            </a:r>
            <a:r>
              <a:rPr lang="en-US" sz="105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e-Cloud</a:t>
            </a:r>
            <a:endParaRPr lang="ru-RU" sz="105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05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105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IaaS</a:t>
            </a:r>
            <a:r>
              <a:rPr lang="en-US" sz="105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Enterprise </a:t>
            </a:r>
            <a:r>
              <a:rPr lang="ru-RU" sz="105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платформа на </a:t>
            </a:r>
            <a:r>
              <a:rPr lang="en-US" sz="105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VMWare</a:t>
            </a:r>
            <a:r>
              <a:rPr lang="ru-RU" sz="105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547664" y="3803990"/>
            <a:ext cx="14776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Запуск магазина облачных сервисов </a:t>
            </a:r>
          </a:p>
          <a:p>
            <a:pPr algn="ctr"/>
            <a:r>
              <a:rPr lang="en-US" sz="105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www.i-oblako.ru</a:t>
            </a:r>
            <a:endParaRPr lang="ru-RU" sz="1050" b="1" dirty="0">
              <a:solidFill>
                <a:schemeClr val="accent6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03848" y="3371942"/>
            <a:ext cx="130868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Запуск </a:t>
            </a:r>
            <a:r>
              <a:rPr lang="en-US" sz="1050" b="1" dirty="0" err="1">
                <a:solidFill>
                  <a:schemeClr val="accent5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MakeCloud</a:t>
            </a:r>
            <a:r>
              <a:rPr lang="en-US" sz="105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105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05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105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IaaS</a:t>
            </a:r>
            <a:r>
              <a:rPr lang="en-US" sz="105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SMB </a:t>
            </a:r>
            <a:r>
              <a:rPr lang="ru-RU" sz="105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конструктор на </a:t>
            </a:r>
            <a:r>
              <a:rPr lang="en-US" sz="105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OpenStack</a:t>
            </a:r>
            <a:r>
              <a:rPr lang="en-US" sz="105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ru-RU" sz="105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44010" y="2651862"/>
            <a:ext cx="135924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Объединение</a:t>
            </a:r>
            <a:endParaRPr lang="en-US" sz="105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105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e-Cloud </a:t>
            </a:r>
            <a:r>
              <a:rPr lang="ru-RU" sz="105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</a:t>
            </a:r>
            <a:r>
              <a:rPr lang="en-US" sz="105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MakeCloud</a:t>
            </a:r>
            <a:r>
              <a:rPr lang="en-US" sz="105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5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sz="1050" b="1" dirty="0">
                <a:solidFill>
                  <a:srgbClr val="799AD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гибридное решение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156176" y="2132858"/>
            <a:ext cx="1651396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50" b="1" dirty="0" err="1">
                <a:solidFill>
                  <a:srgbClr val="0B4C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Ру-Стэк</a:t>
            </a:r>
            <a:r>
              <a:rPr lang="en-US" sz="105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</a:t>
            </a:r>
            <a:r>
              <a:rPr lang="ru-RU" sz="105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сервисная платформа. Готовое решение для провайдеров облачных сервисов</a:t>
            </a:r>
            <a:r>
              <a:rPr lang="ru-RU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45027" y="1048025"/>
            <a:ext cx="4617463" cy="1170481"/>
          </a:xfrm>
          <a:prstGeom prst="rect">
            <a:avLst/>
          </a:prstGeom>
          <a:noFill/>
          <a:ln w="12700">
            <a:solidFill>
              <a:srgbClr val="0091D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 разработке решения </a:t>
            </a:r>
            <a:r>
              <a:rPr lang="ru-RU" sz="1400" b="1" dirty="0" err="1">
                <a:solidFill>
                  <a:srgbClr val="0B4C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Ру-Стэк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был использован многолетний опыт «Ай-Теко» по управлению облачными платформами и предоставлению облачных сервисов. </a:t>
            </a:r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446931" y="4180683"/>
            <a:ext cx="1221415" cy="12772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100" b="1" dirty="0" err="1">
                <a:solidFill>
                  <a:srgbClr val="0B4C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Ру-Стэк</a:t>
            </a:r>
            <a:r>
              <a:rPr lang="ru-RU" sz="1100" b="1" dirty="0">
                <a:solidFill>
                  <a:srgbClr val="0B4C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базируется на конструктивных элементах коммерчески успешных решений.</a:t>
            </a:r>
            <a:endParaRPr lang="ru-RU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6977" y="5853172"/>
            <a:ext cx="25885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Выручка по облачным решениям и сервисам выделяется в отчетности с 2012 года: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317118" y="5805902"/>
            <a:ext cx="11954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694 млн. руб.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860034" y="5805264"/>
            <a:ext cx="10770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769 </a:t>
            </a:r>
            <a:r>
              <a:rPr lang="ru-RU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руб.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516218" y="5805266"/>
            <a:ext cx="10770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909</a:t>
            </a:r>
            <a:r>
              <a:rPr lang="en-US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руб</a:t>
            </a:r>
            <a:r>
              <a:rPr lang="ru-RU" sz="11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1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00487" y="6042294"/>
            <a:ext cx="13606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1-е место на рынке </a:t>
            </a:r>
            <a:r>
              <a:rPr lang="en-US" sz="7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IAAS </a:t>
            </a:r>
            <a:r>
              <a:rPr lang="ru-RU" sz="7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РФ</a:t>
            </a:r>
            <a:r>
              <a:rPr lang="en-US" sz="7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&gt;30% </a:t>
            </a:r>
            <a:r>
              <a:rPr lang="ru-RU" sz="7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рынка</a:t>
            </a:r>
            <a:r>
              <a:rPr lang="en-US" sz="7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ru-RU" sz="7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altLang="ru-RU" sz="7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J’son</a:t>
            </a:r>
            <a:r>
              <a:rPr lang="en-US" altLang="ru-RU" sz="7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&amp; Partners)</a:t>
            </a:r>
            <a:r>
              <a:rPr lang="ru-RU" sz="7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41" name="5-конечная звезда 40"/>
          <p:cNvSpPr/>
          <p:nvPr/>
        </p:nvSpPr>
        <p:spPr>
          <a:xfrm>
            <a:off x="2859458" y="6043717"/>
            <a:ext cx="286011" cy="315413"/>
          </a:xfrm>
          <a:prstGeom prst="star5">
            <a:avLst/>
          </a:prstGeom>
          <a:solidFill>
            <a:srgbClr val="0091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5-конечная звезда 41"/>
          <p:cNvSpPr/>
          <p:nvPr/>
        </p:nvSpPr>
        <p:spPr>
          <a:xfrm>
            <a:off x="4449450" y="6036834"/>
            <a:ext cx="286011" cy="315413"/>
          </a:xfrm>
          <a:prstGeom prst="star5">
            <a:avLst/>
          </a:prstGeom>
          <a:solidFill>
            <a:srgbClr val="0091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8244410" y="5589242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625443" y="4129522"/>
            <a:ext cx="148306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0B4CA0"/>
              </a:buClr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Сертификация  ФСТЭК</a:t>
            </a:r>
          </a:p>
          <a:p>
            <a:pPr marL="171450" indent="-171450">
              <a:buClr>
                <a:srgbClr val="0B4CA0"/>
              </a:buClr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Расширение ряда сервисов, интегрированных в платформу</a:t>
            </a:r>
          </a:p>
          <a:p>
            <a:pPr marL="171450" indent="-171450">
              <a:buClr>
                <a:srgbClr val="0B4CA0"/>
              </a:buClr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Разработка ПАК на отечественном оборудовании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671288" y="6021290"/>
            <a:ext cx="13606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1-е место на рынке </a:t>
            </a:r>
            <a:r>
              <a:rPr lang="en-US" sz="7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IAAS </a:t>
            </a:r>
            <a:r>
              <a:rPr lang="ru-RU" sz="7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РФ</a:t>
            </a:r>
            <a:r>
              <a:rPr lang="en-US" sz="7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&gt;30% </a:t>
            </a:r>
            <a:r>
              <a:rPr lang="ru-RU" sz="7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рынка</a:t>
            </a:r>
            <a:r>
              <a:rPr lang="en-US" sz="7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ru-RU" sz="7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altLang="ru-RU" sz="7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J’son</a:t>
            </a:r>
            <a:r>
              <a:rPr lang="en-US" altLang="ru-RU" sz="7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&amp; Partners)</a:t>
            </a:r>
            <a:r>
              <a:rPr lang="ru-RU" sz="7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cxnSp>
        <p:nvCxnSpPr>
          <p:cNvPr id="46" name="Скругленная соединительная линия 45"/>
          <p:cNvCxnSpPr/>
          <p:nvPr/>
        </p:nvCxnSpPr>
        <p:spPr>
          <a:xfrm rot="5400000" flipH="1" flipV="1">
            <a:off x="2880375" y="1214656"/>
            <a:ext cx="1982971" cy="6220030"/>
          </a:xfrm>
          <a:prstGeom prst="curvedConnector3">
            <a:avLst>
              <a:gd name="adj1" fmla="val -2804"/>
            </a:avLst>
          </a:prstGeom>
          <a:ln>
            <a:solidFill>
              <a:srgbClr val="0091D6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Скругленная соединительная линия 46"/>
          <p:cNvCxnSpPr/>
          <p:nvPr/>
        </p:nvCxnSpPr>
        <p:spPr>
          <a:xfrm rot="5400000" flipH="1" flipV="1">
            <a:off x="3959041" y="1612152"/>
            <a:ext cx="1301800" cy="4743866"/>
          </a:xfrm>
          <a:prstGeom prst="curvedConnector3">
            <a:avLst>
              <a:gd name="adj1" fmla="val -17560"/>
            </a:avLst>
          </a:prstGeom>
          <a:ln>
            <a:solidFill>
              <a:srgbClr val="0091D6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Скругленная соединительная линия 47"/>
          <p:cNvCxnSpPr/>
          <p:nvPr/>
        </p:nvCxnSpPr>
        <p:spPr>
          <a:xfrm rot="5400000" flipH="1" flipV="1">
            <a:off x="4892822" y="2298551"/>
            <a:ext cx="1054418" cy="3123686"/>
          </a:xfrm>
          <a:prstGeom prst="curvedConnector3">
            <a:avLst>
              <a:gd name="adj1" fmla="val -21680"/>
            </a:avLst>
          </a:prstGeom>
          <a:ln>
            <a:solidFill>
              <a:srgbClr val="0091D6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Скругленная соединительная линия 48"/>
          <p:cNvCxnSpPr/>
          <p:nvPr/>
        </p:nvCxnSpPr>
        <p:spPr>
          <a:xfrm rot="5400000" flipH="1" flipV="1">
            <a:off x="5985582" y="2671233"/>
            <a:ext cx="334338" cy="1658245"/>
          </a:xfrm>
          <a:prstGeom prst="curvedConnector3">
            <a:avLst>
              <a:gd name="adj1" fmla="val -68374"/>
            </a:avLst>
          </a:prstGeom>
          <a:ln>
            <a:solidFill>
              <a:srgbClr val="0091D6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712" y="1343065"/>
            <a:ext cx="1891643" cy="820231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6303939" y="6036047"/>
            <a:ext cx="13606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1-е место на рынке </a:t>
            </a:r>
            <a:r>
              <a:rPr lang="en-US" sz="7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IAAS </a:t>
            </a:r>
            <a:r>
              <a:rPr lang="ru-RU" sz="7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РФ</a:t>
            </a:r>
            <a:r>
              <a:rPr lang="en-US" sz="7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&gt;30% </a:t>
            </a:r>
            <a:r>
              <a:rPr lang="ru-RU" sz="7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рынка</a:t>
            </a:r>
            <a:r>
              <a:rPr lang="en-US" sz="7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ru-RU" sz="7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altLang="ru-RU" sz="7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J’son</a:t>
            </a:r>
            <a:r>
              <a:rPr lang="en-US" altLang="ru-RU" sz="7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&amp; Partners)</a:t>
            </a:r>
            <a:r>
              <a:rPr lang="ru-RU" sz="7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51" name="5-конечная звезда 50"/>
          <p:cNvSpPr/>
          <p:nvPr/>
        </p:nvSpPr>
        <p:spPr>
          <a:xfrm>
            <a:off x="6070826" y="6034333"/>
            <a:ext cx="286011" cy="315413"/>
          </a:xfrm>
          <a:prstGeom prst="star5">
            <a:avLst/>
          </a:prstGeom>
          <a:solidFill>
            <a:srgbClr val="0091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8786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0" y="6471001"/>
            <a:ext cx="9144000" cy="395811"/>
          </a:xfrm>
          <a:prstGeom prst="rect">
            <a:avLst/>
          </a:prstGeom>
          <a:gradFill flip="none" rotWithShape="1">
            <a:gsLst>
              <a:gs pos="0">
                <a:srgbClr val="0091D6"/>
              </a:gs>
              <a:gs pos="100000">
                <a:srgbClr val="0B4CA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227" y="6508681"/>
            <a:ext cx="1274997" cy="2929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76" y="6493996"/>
            <a:ext cx="2016223" cy="36400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51280" y="961765"/>
            <a:ext cx="859115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rgbClr val="0B4C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Определение функционала и целевой аудитории.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Целевая аудитория: </a:t>
            </a:r>
            <a:r>
              <a:rPr lang="en-US" sz="1600" dirty="0" smtClean="0">
                <a:solidFill>
                  <a:srgbClr val="0091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SMB</a:t>
            </a:r>
            <a:endParaRPr lang="ru-RU" sz="1600" dirty="0">
              <a:solidFill>
                <a:srgbClr val="0091D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Принципы определения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функционала: </a:t>
            </a:r>
            <a:r>
              <a:rPr lang="ru-RU" sz="1600" dirty="0" smtClean="0">
                <a:solidFill>
                  <a:srgbClr val="0091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анализ </a:t>
            </a:r>
            <a:r>
              <a:rPr lang="ru-RU" sz="1600" dirty="0">
                <a:solidFill>
                  <a:srgbClr val="0091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существующих решений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+ наши </a:t>
            </a:r>
            <a:r>
              <a:rPr lang="ru-RU" sz="1600" dirty="0">
                <a:solidFill>
                  <a:srgbClr val="0091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прогнозы на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ближайшее </a:t>
            </a:r>
            <a:r>
              <a:rPr lang="ru-RU" sz="1600" dirty="0">
                <a:solidFill>
                  <a:srgbClr val="0091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будущее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rgbClr val="0B4C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Базовые требования к сервису:</a:t>
            </a:r>
          </a:p>
          <a:p>
            <a:pPr marL="342900" indent="-342900">
              <a:lnSpc>
                <a:spcPct val="150000"/>
              </a:lnSpc>
              <a:buClr>
                <a:srgbClr val="0091D6"/>
              </a:buClr>
              <a:buFont typeface="+mj-lt"/>
              <a:buAutoNum type="arabicPeriod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Надежность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0091D6"/>
              </a:buClr>
              <a:buFont typeface="+mj-lt"/>
              <a:buAutoNum type="arabicPeriod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Максимальная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автоматизация жизненного цикла сервиса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solidFill>
                  <a:srgbClr val="0B4C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Стартовый </a:t>
            </a:r>
            <a:r>
              <a:rPr lang="ru-RU" sz="1600" dirty="0" smtClean="0">
                <a:solidFill>
                  <a:srgbClr val="0B4C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функционал</a:t>
            </a:r>
            <a:r>
              <a:rPr lang="ru-RU" sz="1600" dirty="0">
                <a:solidFill>
                  <a:srgbClr val="0B4C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342900" indent="-342900">
              <a:lnSpc>
                <a:spcPct val="150000"/>
              </a:lnSpc>
              <a:buClr>
                <a:srgbClr val="0091D6"/>
              </a:buClr>
              <a:buFont typeface="+mj-lt"/>
              <a:buAutoNum type="arabicPeriod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Работа с виртуальными машинами (создание/удаление/изменение конфигурации)</a:t>
            </a:r>
          </a:p>
          <a:p>
            <a:pPr marL="342900" indent="-342900">
              <a:lnSpc>
                <a:spcPct val="150000"/>
              </a:lnSpc>
              <a:buClr>
                <a:srgbClr val="0091D6"/>
              </a:buClr>
              <a:buFont typeface="+mj-lt"/>
              <a:buAutoNum type="arabicPeriod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Добавление дисков различных типов</a:t>
            </a:r>
          </a:p>
          <a:p>
            <a:pPr marL="342900" indent="-342900">
              <a:lnSpc>
                <a:spcPct val="150000"/>
              </a:lnSpc>
              <a:buClr>
                <a:srgbClr val="0091D6"/>
              </a:buClr>
              <a:buFont typeface="+mj-lt"/>
              <a:buAutoNum type="arabicPeriod"/>
            </a:pP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Возможность группировки ВМ в подсети</a:t>
            </a:r>
          </a:p>
          <a:p>
            <a:pPr marL="342900" indent="-342900">
              <a:lnSpc>
                <a:spcPct val="150000"/>
              </a:lnSpc>
              <a:buClr>
                <a:srgbClr val="0091D6"/>
              </a:buClr>
              <a:buFont typeface="+mj-lt"/>
              <a:buAutoNum type="arabicPeriod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Firewall</a:t>
            </a:r>
          </a:p>
          <a:p>
            <a:pPr marL="342900" indent="-342900">
              <a:lnSpc>
                <a:spcPct val="150000"/>
              </a:lnSpc>
              <a:buClr>
                <a:srgbClr val="0091D6"/>
              </a:buClr>
              <a:buFont typeface="+mj-lt"/>
              <a:buAutoNum type="arabicPeriod"/>
            </a:pP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LBaaS</a:t>
            </a:r>
            <a:endParaRPr lang="ru-RU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0091D6"/>
              </a:buClr>
              <a:buFont typeface="+mj-lt"/>
              <a:buAutoNum type="arabicPeriod"/>
            </a:pP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VPN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963038"/>
          </a:xfrm>
          <a:prstGeom prst="rect">
            <a:avLst/>
          </a:prstGeom>
          <a:gradFill>
            <a:gsLst>
              <a:gs pos="0">
                <a:srgbClr val="0091D6"/>
              </a:gs>
              <a:gs pos="100000">
                <a:srgbClr val="0B4CA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Публичное облако «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MakeCloud</a:t>
            </a: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  <a:endParaRPr lang="ru-RU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3137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0" y="6471001"/>
            <a:ext cx="9144000" cy="395811"/>
          </a:xfrm>
          <a:prstGeom prst="rect">
            <a:avLst/>
          </a:prstGeom>
          <a:gradFill flip="none" rotWithShape="1">
            <a:gsLst>
              <a:gs pos="0">
                <a:srgbClr val="0091D6"/>
              </a:gs>
              <a:gs pos="100000">
                <a:srgbClr val="0B4CA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227" y="6508681"/>
            <a:ext cx="1274997" cy="2929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76" y="6493996"/>
            <a:ext cx="2016223" cy="36400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51280" y="1263333"/>
            <a:ext cx="859115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B4C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Выбор платформы.</a:t>
            </a:r>
            <a:endParaRPr lang="en-US" sz="2000" b="1" dirty="0" smtClean="0">
              <a:solidFill>
                <a:srgbClr val="0B4C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srgbClr val="0B4C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Критерии </a:t>
            </a:r>
            <a:r>
              <a:rPr lang="ru-RU" sz="2000" dirty="0" smtClean="0">
                <a:solidFill>
                  <a:srgbClr val="0B4C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выбора:</a:t>
            </a:r>
            <a:endParaRPr lang="ru-RU" sz="2000" dirty="0">
              <a:solidFill>
                <a:srgbClr val="0B4C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0091D6"/>
              </a:buClr>
              <a:buAutoNum type="arabicPeriod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Цена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владения;</a:t>
            </a:r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0091D6"/>
              </a:buClr>
              <a:buAutoNum type="arabicPeriod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Возможность быстрой доработки существующего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функционала;</a:t>
            </a:r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0091D6"/>
              </a:buClr>
              <a:buAutoNum type="arabicPeriod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Возможность добавления новых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модулей;</a:t>
            </a:r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0091D6"/>
              </a:buClr>
              <a:buAutoNum type="arabicPeriod"/>
            </a:pP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Распространенность;</a:t>
            </a:r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0091D6"/>
              </a:buClr>
              <a:buAutoNum type="arabicPeriod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Наличие требуемого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функционала;</a:t>
            </a:r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B4C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Рассматривали </a:t>
            </a:r>
            <a:r>
              <a:rPr lang="en-US" sz="2000" dirty="0">
                <a:solidFill>
                  <a:srgbClr val="0B4C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VMWare, Cloudburst, Eucalyptus, </a:t>
            </a:r>
            <a:r>
              <a:rPr lang="en-US" sz="2000" dirty="0" err="1">
                <a:solidFill>
                  <a:srgbClr val="0B4C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CloudScaling</a:t>
            </a:r>
            <a:r>
              <a:rPr lang="en-US" sz="2000" dirty="0">
                <a:solidFill>
                  <a:srgbClr val="0B4C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2000" dirty="0" smtClean="0">
                <a:solidFill>
                  <a:srgbClr val="0B4C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OpenStack</a:t>
            </a:r>
            <a:r>
              <a:rPr lang="ru-RU" sz="2000" dirty="0" smtClean="0">
                <a:solidFill>
                  <a:srgbClr val="0B4C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2000" dirty="0">
              <a:solidFill>
                <a:srgbClr val="0B4C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963038"/>
          </a:xfrm>
          <a:prstGeom prst="rect">
            <a:avLst/>
          </a:prstGeom>
          <a:gradFill>
            <a:gsLst>
              <a:gs pos="0">
                <a:srgbClr val="0091D6"/>
              </a:gs>
              <a:gs pos="100000">
                <a:srgbClr val="0B4CA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Публичное облако «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MakeCloud</a:t>
            </a: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  <a:endParaRPr lang="ru-RU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3582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0" y="6471001"/>
            <a:ext cx="9144000" cy="395811"/>
          </a:xfrm>
          <a:prstGeom prst="rect">
            <a:avLst/>
          </a:prstGeom>
          <a:gradFill flip="none" rotWithShape="1">
            <a:gsLst>
              <a:gs pos="0">
                <a:srgbClr val="0091D6"/>
              </a:gs>
              <a:gs pos="100000">
                <a:srgbClr val="0B4CA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227" y="6508681"/>
            <a:ext cx="1274997" cy="2929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76" y="6493996"/>
            <a:ext cx="2016223" cy="36400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51280" y="1263333"/>
            <a:ext cx="859115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91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OpenStack </a:t>
            </a:r>
            <a:r>
              <a:rPr lang="ru-RU" i="1" dirty="0">
                <a:solidFill>
                  <a:srgbClr val="0091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был лучшим по сумме параметров, но очень далек от </a:t>
            </a:r>
            <a:r>
              <a:rPr lang="ru-RU" i="1" dirty="0" smtClean="0">
                <a:solidFill>
                  <a:srgbClr val="0091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идеала.</a:t>
            </a:r>
            <a:endParaRPr lang="ru-RU" i="1" dirty="0">
              <a:solidFill>
                <a:srgbClr val="0091D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B4C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Доработки:</a:t>
            </a:r>
          </a:p>
          <a:p>
            <a:pPr marL="342900" indent="-342900">
              <a:buClr>
                <a:srgbClr val="0091D6"/>
              </a:buClr>
              <a:buAutoNum type="arabicPeriod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Возможность выбора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default GW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 использовании нескольких сетей для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ВМ;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Clr>
                <a:srgbClr val="0091D6"/>
              </a:buClr>
              <a:buAutoNum type="arabicPeriod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Создание модуля для </a:t>
            </a:r>
            <a:r>
              <a:rPr lang="en-U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DNSaaS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Clr>
                <a:srgbClr val="0091D6"/>
              </a:buClr>
              <a:buAutoNum type="arabicPeriod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Доработка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CloudPipe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(сервис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VPN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Clr>
                <a:srgbClr val="0091D6"/>
              </a:buClr>
              <a:buAutoNum type="arabicPeriod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Повышение стабильности работы распределенной объектной системы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хранения;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Clr>
                <a:srgbClr val="0091D6"/>
              </a:buClr>
              <a:buAutoNum type="arabicPeriod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KVM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Clr>
                <a:srgbClr val="0091D6"/>
              </a:buClr>
              <a:buAutoNum type="arabicPeriod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Распределение ВМ в зависимости от нагрузки на </a:t>
            </a:r>
            <a:r>
              <a:rPr lang="ru-RU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ноды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B4C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Исправления:</a:t>
            </a:r>
            <a:endParaRPr lang="ru-RU" dirty="0">
              <a:solidFill>
                <a:srgbClr val="0B4C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Clr>
                <a:srgbClr val="0091D6"/>
              </a:buClr>
              <a:buAutoNum type="arabicPeriod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Повышение производительности (работа с БД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);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Clr>
                <a:srgbClr val="0091D6"/>
              </a:buClr>
              <a:buAutoNum type="arabicPeriod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Холодная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миграция;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Clr>
                <a:srgbClr val="0091D6"/>
              </a:buClr>
              <a:buAutoNum type="arabicPeriod"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Multipath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Clr>
                <a:srgbClr val="0091D6"/>
              </a:buClr>
              <a:buAutoNum type="arabicPeriod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Потеря диска при миграции (только при работе с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iSCSI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963038"/>
          </a:xfrm>
          <a:prstGeom prst="rect">
            <a:avLst/>
          </a:prstGeom>
          <a:gradFill>
            <a:gsLst>
              <a:gs pos="0">
                <a:srgbClr val="0091D6"/>
              </a:gs>
              <a:gs pos="100000">
                <a:srgbClr val="0B4CA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Публичное облако «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MakeCloud</a:t>
            </a: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  <a:endParaRPr lang="ru-RU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6863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0" y="6471001"/>
            <a:ext cx="9144000" cy="395811"/>
          </a:xfrm>
          <a:prstGeom prst="rect">
            <a:avLst/>
          </a:prstGeom>
          <a:gradFill flip="none" rotWithShape="1">
            <a:gsLst>
              <a:gs pos="0">
                <a:srgbClr val="0091D6"/>
              </a:gs>
              <a:gs pos="100000">
                <a:srgbClr val="0B4CA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227" y="6508681"/>
            <a:ext cx="1274997" cy="2929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76" y="6493996"/>
            <a:ext cx="2016223" cy="36400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51280" y="1263333"/>
            <a:ext cx="859115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0B4C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ИТОГ</a:t>
            </a:r>
            <a:r>
              <a:rPr lang="ru-RU" sz="2000" b="1" dirty="0" smtClean="0">
                <a:solidFill>
                  <a:srgbClr val="0B4C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342900" indent="-342900">
              <a:lnSpc>
                <a:spcPct val="150000"/>
              </a:lnSpc>
              <a:buClr>
                <a:srgbClr val="0091D6"/>
              </a:buClr>
              <a:buAutoNum type="arabicPeriod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Сервису более </a:t>
            </a:r>
            <a:r>
              <a:rPr lang="ru-RU" sz="2000" dirty="0">
                <a:solidFill>
                  <a:srgbClr val="0091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двух </a:t>
            </a:r>
            <a:r>
              <a:rPr lang="ru-RU" sz="2000" dirty="0" smtClean="0">
                <a:solidFill>
                  <a:srgbClr val="0091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лет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0091D6"/>
              </a:buClr>
              <a:buAutoNum type="arabicPeriod"/>
            </a:pPr>
            <a:r>
              <a:rPr lang="ru-RU" sz="2000" dirty="0">
                <a:solidFill>
                  <a:srgbClr val="0091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4,5 тысячи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пользователей;</a:t>
            </a:r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0091D6"/>
              </a:buClr>
              <a:buAutoNum type="arabicPeriod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все время работы сервиса не было потеряно </a:t>
            </a:r>
            <a:r>
              <a:rPr lang="ru-RU" sz="2000" dirty="0">
                <a:solidFill>
                  <a:srgbClr val="0091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ни одного байта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пользовательских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данных;</a:t>
            </a:r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0091D6"/>
              </a:buClr>
              <a:buAutoNum type="arabicPeriod"/>
            </a:pP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Платформа, включая все 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компоненты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работает </a:t>
            </a:r>
            <a:r>
              <a:rPr lang="ru-RU" sz="2000" dirty="0">
                <a:solidFill>
                  <a:srgbClr val="0091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стабильно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 не требует вмешательства специалистов</a:t>
            </a:r>
            <a:r>
              <a:rPr lang="ru-RU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963038"/>
          </a:xfrm>
          <a:prstGeom prst="rect">
            <a:avLst/>
          </a:prstGeom>
          <a:gradFill>
            <a:gsLst>
              <a:gs pos="0">
                <a:srgbClr val="0091D6"/>
              </a:gs>
              <a:gs pos="100000">
                <a:srgbClr val="0B4CA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Публичное облако «</a:t>
            </a:r>
            <a:r>
              <a:rPr lang="en-US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MakeCloud</a:t>
            </a: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  <a:endParaRPr lang="ru-RU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7686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/>
          <p:cNvCxnSpPr/>
          <p:nvPr/>
        </p:nvCxnSpPr>
        <p:spPr>
          <a:xfrm>
            <a:off x="1691680" y="1964987"/>
            <a:ext cx="0" cy="4348264"/>
          </a:xfrm>
          <a:prstGeom prst="line">
            <a:avLst/>
          </a:prstGeom>
          <a:ln>
            <a:solidFill>
              <a:srgbClr val="0091D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3832697" y="1964987"/>
            <a:ext cx="1" cy="4348264"/>
          </a:xfrm>
          <a:prstGeom prst="line">
            <a:avLst/>
          </a:prstGeom>
          <a:ln>
            <a:solidFill>
              <a:srgbClr val="0091D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372200" y="1964987"/>
            <a:ext cx="0" cy="4348264"/>
          </a:xfrm>
          <a:prstGeom prst="line">
            <a:avLst/>
          </a:prstGeom>
          <a:ln>
            <a:solidFill>
              <a:srgbClr val="0091D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0" y="6471001"/>
            <a:ext cx="9144000" cy="395811"/>
          </a:xfrm>
          <a:prstGeom prst="rect">
            <a:avLst/>
          </a:prstGeom>
          <a:gradFill flip="none" rotWithShape="1">
            <a:gsLst>
              <a:gs pos="0">
                <a:srgbClr val="0091D6"/>
              </a:gs>
              <a:gs pos="100000">
                <a:srgbClr val="0B4CA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227" y="6508681"/>
            <a:ext cx="1274997" cy="2929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76" y="6493996"/>
            <a:ext cx="2016223" cy="36400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0" y="0"/>
            <a:ext cx="9144000" cy="963038"/>
          </a:xfrm>
          <a:prstGeom prst="rect">
            <a:avLst/>
          </a:prstGeom>
          <a:gradFill>
            <a:gsLst>
              <a:gs pos="0">
                <a:srgbClr val="0091D6"/>
              </a:gs>
              <a:gs pos="100000">
                <a:srgbClr val="0B4CA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Тенденции развития мировой ИТ-индустрии</a:t>
            </a:r>
            <a:endParaRPr lang="ru-RU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272374" y="3945465"/>
            <a:ext cx="8589524" cy="697459"/>
          </a:xfrm>
          <a:prstGeom prst="rightArrow">
            <a:avLst>
              <a:gd name="adj1" fmla="val 50000"/>
              <a:gd name="adj2" fmla="val 25390"/>
            </a:avLst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rgbClr val="0091D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Picture 13" descr="VM Encapsulation VCritic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555522"/>
            <a:ext cx="1184672" cy="1129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5538" y="3622677"/>
            <a:ext cx="129614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Физическое оборудование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79714" y="3668466"/>
            <a:ext cx="137507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05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Виртуализация</a:t>
            </a:r>
            <a:endParaRPr lang="en-US" sz="1050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10049" y="3622677"/>
            <a:ext cx="16115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Технологическая</a:t>
            </a:r>
            <a:r>
              <a:rPr lang="ru-RU" sz="1050" b="1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5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платформа</a:t>
            </a:r>
          </a:p>
        </p:txBody>
      </p:sp>
      <p:pic>
        <p:nvPicPr>
          <p:cNvPr id="12" name="Picture 17" descr="http://www.simplynames.com/img/servers-ncom/header-stac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08" y="2511651"/>
            <a:ext cx="1185331" cy="108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>
            <a:grpSpLocks noChangeAspect="1"/>
          </p:cNvGrpSpPr>
          <p:nvPr/>
        </p:nvGrpSpPr>
        <p:grpSpPr>
          <a:xfrm>
            <a:off x="6585694" y="2060848"/>
            <a:ext cx="2195066" cy="1591444"/>
            <a:chOff x="2843808" y="3196208"/>
            <a:chExt cx="4105275" cy="2976364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4077072"/>
              <a:ext cx="4105275" cy="2095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Прямоугольник с двумя скругленными соседними углами 16"/>
            <p:cNvSpPr/>
            <p:nvPr/>
          </p:nvSpPr>
          <p:spPr>
            <a:xfrm>
              <a:off x="3004096" y="3717032"/>
              <a:ext cx="3800152" cy="504056"/>
            </a:xfrm>
            <a:prstGeom prst="round2Same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err="1">
                  <a:solidFill>
                    <a:schemeClr val="tx2"/>
                  </a:solidFill>
                </a:rPr>
                <a:t>Биллинговая</a:t>
              </a:r>
              <a:r>
                <a:rPr lang="ru-RU" sz="1200" b="1" dirty="0">
                  <a:solidFill>
                    <a:schemeClr val="tx2"/>
                  </a:solidFill>
                </a:rPr>
                <a:t> система</a:t>
              </a:r>
            </a:p>
          </p:txBody>
        </p:sp>
        <p:sp>
          <p:nvSpPr>
            <p:cNvPr id="18" name="Прямоугольник с двумя скругленными соседними углами 17"/>
            <p:cNvSpPr/>
            <p:nvPr/>
          </p:nvSpPr>
          <p:spPr>
            <a:xfrm>
              <a:off x="2996369" y="3196208"/>
              <a:ext cx="3800152" cy="504056"/>
            </a:xfrm>
            <a:prstGeom prst="round2SameRect">
              <a:avLst/>
            </a:prstGeom>
            <a:solidFill>
              <a:schemeClr val="accent5">
                <a:lumMod val="20000"/>
                <a:lumOff val="80000"/>
                <a:alpha val="39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solidFill>
                    <a:schemeClr val="tx2"/>
                  </a:solidFill>
                </a:rPr>
                <a:t>Портал самообслуживания</a:t>
              </a:r>
            </a:p>
          </p:txBody>
        </p:sp>
      </p:grp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558837"/>
            <a:ext cx="2096108" cy="1050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717257" y="3726137"/>
            <a:ext cx="193193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5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Сервисная</a:t>
            </a:r>
            <a:r>
              <a:rPr lang="ru-RU" sz="1050" b="1" dirty="0">
                <a:solidFill>
                  <a:schemeClr val="accent6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5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платформа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60785" y="1052736"/>
            <a:ext cx="7326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>
                <a:solidFill>
                  <a:srgbClr val="0B4C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Мировая ИТ-индустрия развивается в сторону сервисных </a:t>
            </a:r>
            <a:r>
              <a:rPr lang="ru-RU" sz="1200" b="1" dirty="0" smtClean="0">
                <a:solidFill>
                  <a:srgbClr val="0B4C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платформ</a:t>
            </a:r>
            <a:r>
              <a:rPr lang="ru-RU" sz="1200" dirty="0">
                <a:solidFill>
                  <a:srgbClr val="0B4C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en-US" sz="1200" dirty="0" smtClean="0">
                <a:solidFill>
                  <a:srgbClr val="0B4C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1200" dirty="0">
              <a:solidFill>
                <a:srgbClr val="0B4C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Ведущие компании, базируясь на платформах виртуализации, вывели на рынок свои технологические платформы и ведут активную разработку сервисных платформ.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779100" y="4659347"/>
            <a:ext cx="864956" cy="418492"/>
          </a:xfrm>
          <a:prstGeom prst="rect">
            <a:avLst/>
          </a:prstGeom>
          <a:noFill/>
          <a:ln w="38100">
            <a:solidFill>
              <a:srgbClr val="0091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B4C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Hyper-V</a:t>
            </a:r>
            <a:endParaRPr lang="ru-RU" sz="1100" dirty="0">
              <a:solidFill>
                <a:srgbClr val="0B4C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902853" y="4664109"/>
            <a:ext cx="864956" cy="418492"/>
          </a:xfrm>
          <a:prstGeom prst="rect">
            <a:avLst/>
          </a:prstGeom>
          <a:noFill/>
          <a:ln w="38100">
            <a:solidFill>
              <a:srgbClr val="0091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rgbClr val="0B4C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vCloud</a:t>
            </a:r>
            <a:endParaRPr lang="ru-RU" sz="1100" dirty="0">
              <a:solidFill>
                <a:srgbClr val="0B4C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234772" y="5383466"/>
            <a:ext cx="864956" cy="418492"/>
          </a:xfrm>
          <a:prstGeom prst="rect">
            <a:avLst/>
          </a:prstGeom>
          <a:noFill/>
          <a:ln w="38100">
            <a:solidFill>
              <a:srgbClr val="0091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rgbClr val="0B4C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vCenter</a:t>
            </a:r>
            <a:endParaRPr lang="ru-RU" sz="1100" dirty="0">
              <a:solidFill>
                <a:srgbClr val="0B4C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963836" y="4659347"/>
            <a:ext cx="864956" cy="418492"/>
          </a:xfrm>
          <a:prstGeom prst="rect">
            <a:avLst/>
          </a:prstGeom>
          <a:noFill/>
          <a:ln w="38100">
            <a:solidFill>
              <a:srgbClr val="0091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B4C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RHEL OS</a:t>
            </a:r>
            <a:endParaRPr lang="ru-RU" sz="1100" dirty="0">
              <a:solidFill>
                <a:srgbClr val="0B4C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823663" y="4677080"/>
            <a:ext cx="864956" cy="418492"/>
          </a:xfrm>
          <a:prstGeom prst="rect">
            <a:avLst/>
          </a:prstGeom>
          <a:noFill/>
          <a:ln w="38100">
            <a:solidFill>
              <a:srgbClr val="0091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rgbClr val="0B4C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vCAC</a:t>
            </a:r>
            <a:endParaRPr lang="ru-RU" sz="1100" dirty="0">
              <a:solidFill>
                <a:srgbClr val="0B4C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963836" y="5337450"/>
            <a:ext cx="1063801" cy="418492"/>
          </a:xfrm>
          <a:prstGeom prst="rect">
            <a:avLst/>
          </a:prstGeom>
          <a:noFill/>
          <a:ln w="38100">
            <a:solidFill>
              <a:srgbClr val="0091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B4C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OpenStack</a:t>
            </a:r>
            <a:endParaRPr lang="ru-RU" sz="1100" dirty="0">
              <a:solidFill>
                <a:srgbClr val="0B4C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724241" y="5312623"/>
            <a:ext cx="1063801" cy="418492"/>
          </a:xfrm>
          <a:prstGeom prst="rect">
            <a:avLst/>
          </a:prstGeom>
          <a:noFill/>
          <a:ln w="38100">
            <a:solidFill>
              <a:srgbClr val="0091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B4C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HP Cloud</a:t>
            </a:r>
            <a:endParaRPr lang="ru-RU" sz="1100" dirty="0">
              <a:solidFill>
                <a:srgbClr val="0B4C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955770" y="5962855"/>
            <a:ext cx="1063801" cy="418492"/>
          </a:xfrm>
          <a:prstGeom prst="rect">
            <a:avLst/>
          </a:prstGeom>
          <a:noFill/>
          <a:ln w="38100">
            <a:solidFill>
              <a:srgbClr val="0091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B4C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Cisco CIF</a:t>
            </a:r>
            <a:endParaRPr lang="ru-RU" sz="1100" dirty="0">
              <a:solidFill>
                <a:srgbClr val="0B4C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192341" y="5962855"/>
            <a:ext cx="1063801" cy="418492"/>
          </a:xfrm>
          <a:prstGeom prst="rect">
            <a:avLst/>
          </a:prstGeom>
          <a:noFill/>
          <a:ln w="38100">
            <a:solidFill>
              <a:srgbClr val="0091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B4C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Azure Pack</a:t>
            </a:r>
            <a:endParaRPr lang="ru-RU" sz="1100" dirty="0">
              <a:solidFill>
                <a:srgbClr val="0B4C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289338" y="4677080"/>
            <a:ext cx="864956" cy="418492"/>
          </a:xfrm>
          <a:prstGeom prst="rect">
            <a:avLst/>
          </a:prstGeom>
          <a:noFill/>
          <a:ln w="38100">
            <a:solidFill>
              <a:srgbClr val="F68C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Ру-Стэк</a:t>
            </a:r>
            <a:endParaRPr lang="ru-RU" sz="1100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9278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0" y="6471001"/>
            <a:ext cx="9144000" cy="395811"/>
          </a:xfrm>
          <a:prstGeom prst="rect">
            <a:avLst/>
          </a:prstGeom>
          <a:gradFill flip="none" rotWithShape="1">
            <a:gsLst>
              <a:gs pos="0">
                <a:srgbClr val="0091D6"/>
              </a:gs>
              <a:gs pos="100000">
                <a:srgbClr val="0B4CA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227" y="6508681"/>
            <a:ext cx="1274997" cy="29290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76" y="6493996"/>
            <a:ext cx="2016223" cy="36400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0" y="0"/>
            <a:ext cx="9144000" cy="963038"/>
          </a:xfrm>
          <a:prstGeom prst="rect">
            <a:avLst/>
          </a:prstGeom>
          <a:gradFill>
            <a:gsLst>
              <a:gs pos="0">
                <a:srgbClr val="0091D6"/>
              </a:gs>
              <a:gs pos="100000">
                <a:srgbClr val="0B4CA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Архитектура и функционал сервисных платформ</a:t>
            </a:r>
            <a:endParaRPr lang="ru-RU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427984" y="971000"/>
            <a:ext cx="4608512" cy="276999"/>
          </a:xfrm>
          <a:prstGeom prst="rect">
            <a:avLst/>
          </a:prstGeom>
          <a:ln>
            <a:noFill/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91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Функционал сервисных платформ:</a:t>
            </a:r>
          </a:p>
        </p:txBody>
      </p:sp>
      <p:grpSp>
        <p:nvGrpSpPr>
          <p:cNvPr id="45" name="Группа 44"/>
          <p:cNvGrpSpPr/>
          <p:nvPr/>
        </p:nvGrpSpPr>
        <p:grpSpPr>
          <a:xfrm>
            <a:off x="3812867" y="1257727"/>
            <a:ext cx="471101" cy="5051593"/>
            <a:chOff x="3812867" y="1257727"/>
            <a:chExt cx="471101" cy="5051593"/>
          </a:xfrm>
        </p:grpSpPr>
        <p:sp>
          <p:nvSpPr>
            <p:cNvPr id="25" name="Правая круглая скобка 24"/>
            <p:cNvSpPr/>
            <p:nvPr/>
          </p:nvSpPr>
          <p:spPr>
            <a:xfrm>
              <a:off x="3812867" y="1257728"/>
              <a:ext cx="352823" cy="5051592"/>
            </a:xfrm>
            <a:prstGeom prst="rightBracket">
              <a:avLst/>
            </a:prstGeom>
            <a:ln w="15875">
              <a:solidFill>
                <a:srgbClr val="0B4C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930025" y="1257727"/>
              <a:ext cx="353943" cy="503044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vert="vert" wrap="square" rtlCol="0">
              <a:spAutoFit/>
            </a:bodyPr>
            <a:lstStyle/>
            <a:p>
              <a:pPr algn="ctr"/>
              <a:r>
                <a:rPr lang="ru-RU" sz="1100" b="1" dirty="0">
                  <a:solidFill>
                    <a:srgbClr val="0B4CA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С е р в и с н ы е    п л а т ф о р м ы </a:t>
              </a:r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4427984" y="1257728"/>
            <a:ext cx="4608512" cy="2188386"/>
          </a:xfrm>
          <a:prstGeom prst="rect">
            <a:avLst/>
          </a:prstGeom>
          <a:noFill/>
          <a:ln w="15875">
            <a:solidFill>
              <a:srgbClr val="0B4C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spcAft>
                <a:spcPts val="600"/>
              </a:spcAft>
              <a:buClr>
                <a:srgbClr val="0B4CA0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Автоматизация работы с пользователями (портал, Личный кабинет, уведомления</a:t>
            </a:r>
            <a:r>
              <a:rPr lang="ru-RU" sz="11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);</a:t>
            </a:r>
            <a:endParaRPr lang="ru-RU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spcAft>
                <a:spcPts val="600"/>
              </a:spcAft>
              <a:buClr>
                <a:srgbClr val="0B4CA0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Автоматизированное подключение и управление сервисами; </a:t>
            </a:r>
          </a:p>
          <a:p>
            <a:pPr marL="285750" indent="-285750" algn="just">
              <a:spcAft>
                <a:spcPts val="600"/>
              </a:spcAft>
              <a:buClr>
                <a:srgbClr val="0B4CA0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Централизованное администрирование сервисов;</a:t>
            </a:r>
          </a:p>
          <a:p>
            <a:pPr marL="285750" indent="-285750" algn="just">
              <a:spcAft>
                <a:spcPts val="600"/>
              </a:spcAft>
              <a:buClr>
                <a:srgbClr val="0B4CA0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Интеграции с внешними </a:t>
            </a:r>
            <a:r>
              <a:rPr lang="ru-RU" sz="11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биллинговыми</a:t>
            </a:r>
            <a:r>
              <a:rPr lang="ru-RU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системами;</a:t>
            </a:r>
          </a:p>
          <a:p>
            <a:pPr marL="285750" indent="-285750" algn="just">
              <a:spcAft>
                <a:spcPts val="600"/>
              </a:spcAft>
              <a:buClr>
                <a:srgbClr val="0B4CA0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Интеграции с внешними сервисами и облачными </a:t>
            </a:r>
            <a:r>
              <a:rPr lang="ru-RU" sz="11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платформами;</a:t>
            </a:r>
            <a:endParaRPr lang="ru-RU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spcAft>
                <a:spcPts val="600"/>
              </a:spcAft>
              <a:buClr>
                <a:srgbClr val="0B4CA0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Учет и контроль использования ресурсов ИТ-инфраструктуры </a:t>
            </a:r>
            <a:r>
              <a:rPr lang="ru-RU" sz="11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компании.</a:t>
            </a:r>
            <a:endParaRPr lang="en-US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427984" y="3586713"/>
            <a:ext cx="4608512" cy="2722607"/>
          </a:xfrm>
          <a:prstGeom prst="rect">
            <a:avLst/>
          </a:prstGeom>
          <a:noFill/>
          <a:ln w="15875">
            <a:solidFill>
              <a:srgbClr val="0091D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spcAft>
                <a:spcPts val="1200"/>
              </a:spcAft>
              <a:buClr>
                <a:srgbClr val="0091D6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средой для размещения сервисов компании (почтовые сервисы, сервисы взаимодействия, управления клиентами и др</a:t>
            </a:r>
            <a:r>
              <a:rPr lang="ru-RU" sz="11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.);</a:t>
            </a:r>
            <a:endParaRPr lang="ru-RU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spcAft>
                <a:spcPts val="1200"/>
              </a:spcAft>
              <a:buClr>
                <a:srgbClr val="0091D6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всей инфраструктурой предприятия через единый </a:t>
            </a:r>
            <a:r>
              <a:rPr lang="ru-RU" sz="11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интерфейс;</a:t>
            </a:r>
            <a:endParaRPr lang="ru-RU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spcAft>
                <a:spcPts val="1200"/>
              </a:spcAft>
              <a:buClr>
                <a:srgbClr val="0091D6"/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несколькими системами виртуализации (KVM, </a:t>
            </a:r>
            <a:r>
              <a:rPr lang="ru-RU" sz="11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VMware</a:t>
            </a:r>
            <a:r>
              <a:rPr lang="ru-RU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11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Hyper</a:t>
            </a:r>
            <a:r>
              <a:rPr lang="ru-RU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-V и др</a:t>
            </a:r>
            <a:r>
              <a:rPr lang="ru-RU" sz="11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.).</a:t>
            </a:r>
            <a:endParaRPr lang="ru-RU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235072" y="5573974"/>
            <a:ext cx="3266885" cy="719847"/>
          </a:xfrm>
          <a:prstGeom prst="rect">
            <a:avLst/>
          </a:prstGeom>
          <a:noFill/>
          <a:ln w="25400">
            <a:solidFill>
              <a:srgbClr val="0091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91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Традиционная инфраструктура</a:t>
            </a:r>
          </a:p>
          <a:p>
            <a:pPr algn="ctr"/>
            <a:r>
              <a:rPr lang="ru-RU" sz="1000" dirty="0" smtClean="0">
                <a:solidFill>
                  <a:srgbClr val="0091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1000" dirty="0" smtClean="0">
                <a:solidFill>
                  <a:srgbClr val="0091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Hardware</a:t>
            </a:r>
            <a:r>
              <a:rPr lang="ru-RU" sz="1000" dirty="0" smtClean="0">
                <a:solidFill>
                  <a:srgbClr val="0091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ru-RU" sz="1000" dirty="0">
              <a:solidFill>
                <a:srgbClr val="0091D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35072" y="4792519"/>
            <a:ext cx="1633440" cy="719847"/>
          </a:xfrm>
          <a:prstGeom prst="rect">
            <a:avLst/>
          </a:prstGeom>
          <a:noFill/>
          <a:ln w="25400">
            <a:solidFill>
              <a:srgbClr val="0091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0091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ESXi</a:t>
            </a:r>
            <a:endParaRPr lang="en-US" sz="1400" dirty="0">
              <a:solidFill>
                <a:srgbClr val="0091D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1000" dirty="0" smtClean="0">
                <a:solidFill>
                  <a:srgbClr val="0091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1000" dirty="0" err="1" smtClean="0">
                <a:solidFill>
                  <a:srgbClr val="0091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Vmware</a:t>
            </a:r>
            <a:r>
              <a:rPr lang="en-US" sz="1000" dirty="0" smtClean="0">
                <a:solidFill>
                  <a:srgbClr val="0091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ru-RU" sz="1000" dirty="0" smtClean="0">
              <a:solidFill>
                <a:srgbClr val="0091D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937412" y="4795761"/>
            <a:ext cx="1564545" cy="719847"/>
          </a:xfrm>
          <a:prstGeom prst="rect">
            <a:avLst/>
          </a:prstGeom>
          <a:noFill/>
          <a:ln w="25400">
            <a:solidFill>
              <a:srgbClr val="0091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91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KVM</a:t>
            </a:r>
            <a:endParaRPr lang="en-US" sz="1400" dirty="0">
              <a:solidFill>
                <a:srgbClr val="0091D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35071" y="4134255"/>
            <a:ext cx="3266885" cy="599900"/>
          </a:xfrm>
          <a:prstGeom prst="rect">
            <a:avLst/>
          </a:prstGeom>
          <a:noFill/>
          <a:ln w="25400">
            <a:solidFill>
              <a:srgbClr val="0091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91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Платформа управления виртуальной инфраструктурой</a:t>
            </a:r>
            <a:endParaRPr lang="ru-RU" sz="1200" dirty="0">
              <a:solidFill>
                <a:srgbClr val="0091D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44799" y="3586713"/>
            <a:ext cx="3266885" cy="482724"/>
          </a:xfrm>
          <a:prstGeom prst="rect">
            <a:avLst/>
          </a:prstGeom>
          <a:noFill/>
          <a:ln w="25400">
            <a:solidFill>
              <a:srgbClr val="0091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091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Платформа управления сервисами</a:t>
            </a:r>
            <a:endParaRPr lang="ru-RU" sz="1200" dirty="0">
              <a:solidFill>
                <a:srgbClr val="0091D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44799" y="2256841"/>
            <a:ext cx="3266885" cy="1189273"/>
          </a:xfrm>
          <a:prstGeom prst="rect">
            <a:avLst/>
          </a:prstGeom>
          <a:noFill/>
          <a:ln w="25400">
            <a:solidFill>
              <a:srgbClr val="0B4C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solidFill>
                  <a:srgbClr val="0B4C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Биллинговая</a:t>
            </a:r>
            <a:r>
              <a:rPr lang="ru-RU" sz="1400" dirty="0" smtClean="0">
                <a:solidFill>
                  <a:srgbClr val="0B4C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система</a:t>
            </a:r>
            <a:endParaRPr lang="ru-RU" sz="1000" dirty="0">
              <a:solidFill>
                <a:srgbClr val="0B4C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35070" y="1264614"/>
            <a:ext cx="3266885" cy="914382"/>
          </a:xfrm>
          <a:prstGeom prst="rect">
            <a:avLst/>
          </a:prstGeom>
          <a:noFill/>
          <a:ln w="25400">
            <a:solidFill>
              <a:srgbClr val="0B4C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B4C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Веб-портал самообслуживания</a:t>
            </a:r>
            <a:endParaRPr lang="ru-RU" sz="1000" dirty="0">
              <a:solidFill>
                <a:srgbClr val="0B4CA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44" name="Группа 43"/>
          <p:cNvGrpSpPr/>
          <p:nvPr/>
        </p:nvGrpSpPr>
        <p:grpSpPr>
          <a:xfrm>
            <a:off x="3576569" y="3586712"/>
            <a:ext cx="353943" cy="2718057"/>
            <a:chOff x="3576569" y="3586712"/>
            <a:chExt cx="353943" cy="2718057"/>
          </a:xfrm>
        </p:grpSpPr>
        <p:sp>
          <p:nvSpPr>
            <p:cNvPr id="26" name="Правая круглая скобка 25"/>
            <p:cNvSpPr/>
            <p:nvPr/>
          </p:nvSpPr>
          <p:spPr>
            <a:xfrm>
              <a:off x="3600896" y="3586712"/>
              <a:ext cx="281936" cy="2718057"/>
            </a:xfrm>
            <a:prstGeom prst="rightBracket">
              <a:avLst/>
            </a:prstGeom>
            <a:ln w="15875">
              <a:solidFill>
                <a:srgbClr val="0091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576569" y="3586712"/>
              <a:ext cx="353943" cy="270793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vert="vert" wrap="square" rtlCol="0">
              <a:spAutoFit/>
            </a:bodyPr>
            <a:lstStyle/>
            <a:p>
              <a:pPr algn="ctr"/>
              <a:r>
                <a:rPr lang="ru-RU" sz="1100" b="1" dirty="0" smtClean="0">
                  <a:solidFill>
                    <a:srgbClr val="0091D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Технические платформы</a:t>
              </a:r>
              <a:endParaRPr lang="ru-RU" sz="1100" b="1" dirty="0">
                <a:solidFill>
                  <a:srgbClr val="0091D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46532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540</TotalTime>
  <Words>915</Words>
  <Application>Microsoft Office PowerPoint</Application>
  <PresentationFormat>Экран (4:3)</PresentationFormat>
  <Paragraphs>173</Paragraphs>
  <Slides>14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i-Teco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Сотрудник</dc:creator>
  <cp:lastModifiedBy>Сотрудник</cp:lastModifiedBy>
  <cp:revision>59</cp:revision>
  <cp:lastPrinted>2015-04-01T17:09:47Z</cp:lastPrinted>
  <dcterms:created xsi:type="dcterms:W3CDTF">2015-03-31T09:53:20Z</dcterms:created>
  <dcterms:modified xsi:type="dcterms:W3CDTF">2015-04-15T14:27:20Z</dcterms:modified>
</cp:coreProperties>
</file>